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99"/>
    <a:srgbClr val="FFFF99"/>
    <a:srgbClr val="0033CC"/>
    <a:srgbClr val="FF0000"/>
    <a:srgbClr val="0066FF"/>
    <a:srgbClr val="FF33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331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331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333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5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4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46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46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46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33C5236-066B-4735-A99B-D0F9DCC7A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42E84-00B0-4463-81D3-1F27639BCA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37116-F6ED-40C9-B457-0E9E482B7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B4949C6-1456-483C-807A-9134219C4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9CA90-D428-4521-BE06-5AC246293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CEBF9-2D70-4F02-B62D-3084BCDF2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9621B-9C25-482B-BB97-EB3FB88C5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D8124-8962-453D-B519-FE4E7AB5C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D4BC5-A8CB-437F-8F7E-2C3DBACAD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CCBF7-D7BA-4222-B357-9AE015A23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9233-E1B7-43C2-A0B0-1A0F8BCE7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68704-C7E4-4245-A0BD-B0BEDE68E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229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229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230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44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44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44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F252953C-C2F1-4D58-AE9C-448745F717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4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-76200"/>
          <a:ext cx="9144000" cy="6769100"/>
        </p:xfrm>
        <a:graphic>
          <a:graphicData uri="http://schemas.openxmlformats.org/presentationml/2006/ole">
            <p:oleObj spid="_x0000_s16386" name="CorelPhotoPaint.Image.11" r:id="rId3" imgW="4571429" imgH="6400000" progId="">
              <p:embed/>
            </p:oleObj>
          </a:graphicData>
        </a:graphic>
      </p:graphicFrame>
      <p:pic>
        <p:nvPicPr>
          <p:cNvPr id="16389" name="Picture 5" descr="BALL_AN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100" y="5524500"/>
            <a:ext cx="1416050" cy="1447800"/>
          </a:xfrm>
          <a:prstGeom prst="rect">
            <a:avLst/>
          </a:prstGeom>
          <a:noFill/>
        </p:spPr>
      </p:pic>
      <p:sp>
        <p:nvSpPr>
          <p:cNvPr id="16390" name="WordArt 6" descr="adobe-flash-should-it-be-blocked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553200" cy="1485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ENGLISH 9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124200" y="31242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66FF"/>
                </a:solidFill>
                <a:latin typeface="Times New Roman" pitchFamily="18" charset="0"/>
              </a:rPr>
              <a:t>UNIT 8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667000" y="32004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792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UNIT 8. CELEBRATIONS.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GETTING STARTED &amp; LISTEN AND READ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Game: who is faster?</a:t>
            </a: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5257800" y="2057400"/>
            <a:ext cx="1905000" cy="8382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Celebrations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6705600" y="1752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858000" y="1447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Birthday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 flipV="1">
            <a:off x="5029200" y="1828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5181600" y="2819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6934200" y="2743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6400800" y="2819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52400" y="1600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Black" pitchFamily="34" charset="0"/>
              </a:rPr>
              <a:t>1. GETTING STARTED</a:t>
            </a:r>
          </a:p>
        </p:txBody>
      </p:sp>
      <p:graphicFrame>
        <p:nvGraphicFramePr>
          <p:cNvPr id="2070" name="Group 22"/>
          <p:cNvGraphicFramePr>
            <a:graphicFrameLocks noGrp="1"/>
          </p:cNvGraphicFramePr>
          <p:nvPr/>
        </p:nvGraphicFramePr>
        <p:xfrm>
          <a:off x="190500" y="1993900"/>
          <a:ext cx="8229600" cy="4489452"/>
        </p:xfrm>
        <a:graphic>
          <a:graphicData uri="http://schemas.openxmlformats.org/drawingml/2006/table">
            <a:tbl>
              <a:tblPr/>
              <a:tblGrid>
                <a:gridCol w="923925"/>
                <a:gridCol w="2066925"/>
                <a:gridCol w="523875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a. Lunar New Year ( Tet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 .Christmas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c. Easter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54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d. Wedding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54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e. Birthday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54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f. Mid – Fall Festival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00" name="Picture 52" descr="3"/>
          <p:cNvPicPr>
            <a:picLocks noChangeAspect="1" noChangeArrowheads="1"/>
          </p:cNvPicPr>
          <p:nvPr/>
        </p:nvPicPr>
        <p:blipFill>
          <a:blip r:embed="rId2" cstate="print"/>
          <a:srcRect t="45660" r="69298"/>
          <a:stretch>
            <a:fillRect/>
          </a:stretch>
        </p:blipFill>
        <p:spPr bwMode="auto">
          <a:xfrm>
            <a:off x="1676400" y="2857500"/>
            <a:ext cx="1139825" cy="592138"/>
          </a:xfrm>
          <a:prstGeom prst="rect">
            <a:avLst/>
          </a:prstGeom>
          <a:noFill/>
        </p:spPr>
      </p:pic>
      <p:pic>
        <p:nvPicPr>
          <p:cNvPr id="2101" name="Picture 53" descr="3"/>
          <p:cNvPicPr>
            <a:picLocks noChangeAspect="1" noChangeArrowheads="1"/>
          </p:cNvPicPr>
          <p:nvPr/>
        </p:nvPicPr>
        <p:blipFill>
          <a:blip r:embed="rId3" cstate="print"/>
          <a:srcRect l="57443" r="26215" b="60941"/>
          <a:stretch>
            <a:fillRect/>
          </a:stretch>
        </p:blipFill>
        <p:spPr bwMode="auto">
          <a:xfrm>
            <a:off x="1720850" y="5734050"/>
            <a:ext cx="1116013" cy="666750"/>
          </a:xfrm>
          <a:prstGeom prst="rect">
            <a:avLst/>
          </a:prstGeom>
          <a:noFill/>
        </p:spPr>
      </p:pic>
      <p:pic>
        <p:nvPicPr>
          <p:cNvPr id="2102" name="Picture 54" descr="3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8475" y="3536950"/>
            <a:ext cx="941388" cy="666750"/>
          </a:xfrm>
          <a:prstGeom prst="rect">
            <a:avLst/>
          </a:prstGeom>
          <a:noFill/>
        </p:spPr>
      </p:pic>
      <p:pic>
        <p:nvPicPr>
          <p:cNvPr id="2103" name="Picture 55" descr="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1325" y="5029200"/>
            <a:ext cx="976313" cy="609600"/>
          </a:xfrm>
          <a:prstGeom prst="rect">
            <a:avLst/>
          </a:prstGeom>
          <a:noFill/>
        </p:spPr>
      </p:pic>
      <p:pic>
        <p:nvPicPr>
          <p:cNvPr id="2104" name="Picture 56" descr="3"/>
          <p:cNvPicPr>
            <a:picLocks noChangeAspect="1" noChangeArrowheads="1"/>
          </p:cNvPicPr>
          <p:nvPr/>
        </p:nvPicPr>
        <p:blipFill>
          <a:blip r:embed="rId3" cstate="print"/>
          <a:srcRect l="5798" r="76414" b="59656"/>
          <a:stretch>
            <a:fillRect/>
          </a:stretch>
        </p:blipFill>
        <p:spPr bwMode="auto">
          <a:xfrm>
            <a:off x="1738313" y="2057400"/>
            <a:ext cx="950912" cy="636588"/>
          </a:xfrm>
          <a:prstGeom prst="rect">
            <a:avLst/>
          </a:prstGeom>
          <a:noFill/>
        </p:spPr>
      </p:pic>
      <p:pic>
        <p:nvPicPr>
          <p:cNvPr id="2105" name="Picture 57" descr="3"/>
          <p:cNvPicPr>
            <a:picLocks noChangeAspect="1" noChangeArrowheads="1"/>
          </p:cNvPicPr>
          <p:nvPr/>
        </p:nvPicPr>
        <p:blipFill>
          <a:blip r:embed="rId3" cstate="print"/>
          <a:srcRect l="30702" t="2983" r="45528"/>
          <a:stretch>
            <a:fillRect/>
          </a:stretch>
        </p:blipFill>
        <p:spPr bwMode="auto">
          <a:xfrm>
            <a:off x="1685925" y="4279900"/>
            <a:ext cx="1116013" cy="609600"/>
          </a:xfrm>
          <a:prstGeom prst="rect">
            <a:avLst/>
          </a:prstGeom>
          <a:noFill/>
        </p:spPr>
      </p:pic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2895600" y="2362200"/>
            <a:ext cx="1219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2971800" y="3124200"/>
            <a:ext cx="10668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>
            <a:off x="2743200" y="3886200"/>
            <a:ext cx="12192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2895600" y="32004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 flipV="1">
            <a:off x="2971800" y="2362200"/>
            <a:ext cx="12954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 flipV="1">
            <a:off x="2895600" y="4648200"/>
            <a:ext cx="1143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 animBg="1"/>
      <p:bldP spid="2054" grpId="1" animBg="1"/>
      <p:bldP spid="2055" grpId="0" animBg="1"/>
      <p:bldP spid="2055" grpId="1" animBg="1"/>
      <p:bldP spid="2056" grpId="0"/>
      <p:bldP spid="2056" grpId="1"/>
      <p:bldP spid="2057" grpId="0" animBg="1"/>
      <p:bldP spid="2057" grpId="1" animBg="1"/>
      <p:bldP spid="2058" grpId="0" animBg="1"/>
      <p:bldP spid="2058" grpId="1" animBg="1"/>
      <p:bldP spid="2059" grpId="0" animBg="1"/>
      <p:bldP spid="2059" grpId="1" animBg="1"/>
      <p:bldP spid="2060" grpId="0" animBg="1"/>
      <p:bldP spid="2060" grpId="1" animBg="1"/>
      <p:bldP spid="2062" grpId="0"/>
      <p:bldP spid="2106" grpId="0" animBg="1"/>
      <p:bldP spid="2107" grpId="0" animBg="1"/>
      <p:bldP spid="2108" grpId="0" animBg="1"/>
      <p:bldP spid="2109" grpId="0" animBg="1"/>
      <p:bldP spid="2110" grpId="0" animBg="1"/>
      <p:bldP spid="2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7924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UNIT 8. CELEBRATIONS.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GETTING STARTED &amp; LISTEN AND READ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Black" pitchFamily="34" charset="0"/>
              </a:rPr>
              <a:t>1. GETTING STARTED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CC"/>
                </a:solidFill>
              </a:rPr>
              <a:t>1c, 2e, 3f, 4b, 5a, 6d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2400" y="2057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Black" pitchFamily="34" charset="0"/>
              </a:rPr>
              <a:t>2. LISTEN AND READ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28600" y="2514600"/>
            <a:ext cx="6172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Did you have a happy Tet holiday?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Is Tet an important holiday in Viet Nam ?</a:t>
            </a:r>
          </a:p>
        </p:txBody>
      </p:sp>
      <p:pic>
        <p:nvPicPr>
          <p:cNvPr id="14350" name="Picture 1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362200" cy="1752600"/>
          </a:xfrm>
          <a:prstGeom prst="rect">
            <a:avLst/>
          </a:prstGeom>
          <a:noFill/>
        </p:spPr>
      </p:pic>
      <p:pic>
        <p:nvPicPr>
          <p:cNvPr id="14352" name="Picture 16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657600"/>
            <a:ext cx="2514600" cy="1752600"/>
          </a:xfrm>
          <a:prstGeom prst="rect">
            <a:avLst/>
          </a:prstGeom>
          <a:noFill/>
        </p:spPr>
      </p:pic>
      <p:pic>
        <p:nvPicPr>
          <p:cNvPr id="14355" name="Picture 19" descr="pass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581400"/>
            <a:ext cx="2514600" cy="1839913"/>
          </a:xfrm>
          <a:prstGeom prst="rect">
            <a:avLst/>
          </a:prstGeom>
          <a:noFill/>
        </p:spPr>
      </p:pic>
      <p:pic>
        <p:nvPicPr>
          <p:cNvPr id="14356" name="Picture 20" descr="easter-d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630613"/>
            <a:ext cx="2590800" cy="1779587"/>
          </a:xfrm>
          <a:prstGeom prst="rect">
            <a:avLst/>
          </a:prstGeom>
          <a:noFill/>
        </p:spPr>
      </p:pic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381000" y="5546725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>
                <a:solidFill>
                  <a:srgbClr val="FFFF00"/>
                </a:solidFill>
              </a:rPr>
              <a:t>- How many celebrations are there in the passage?</a:t>
            </a:r>
          </a:p>
          <a:p>
            <a:pPr>
              <a:tabLst>
                <a:tab pos="457200" algn="l"/>
              </a:tabLst>
            </a:pPr>
            <a:r>
              <a:rPr lang="en-US" sz="2000">
                <a:solidFill>
                  <a:srgbClr val="FFFF00"/>
                </a:solidFill>
              </a:rPr>
              <a:t>- What are they?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57200" y="6248400"/>
            <a:ext cx="29718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0033CC"/>
                </a:solidFill>
              </a:rPr>
              <a:t>* Listen to the tape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  <p:bldP spid="143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UNIT 8. CELEBRATIONS.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" y="457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Black" pitchFamily="34" charset="0"/>
              </a:rPr>
              <a:t>1. GETTING STARTED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52400" y="838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Black" pitchFamily="34" charset="0"/>
              </a:rPr>
              <a:t>2. LISTEN AND READ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04800" y="1752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FF00"/>
                </a:solidFill>
              </a:rPr>
              <a:t>Vocabulary: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5867400" y="2667000"/>
            <a:ext cx="297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aseline="-25000"/>
          </a:p>
          <a:p>
            <a:pPr>
              <a:spcBef>
                <a:spcPct val="50000"/>
              </a:spcBef>
            </a:pPr>
            <a:endParaRPr lang="en-US" baseline="-25000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6200" y="3352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occur (v)</a:t>
            </a: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3886200" y="1752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1600200" y="3352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= happen (v) 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76200" y="3733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sticky rice cake </a:t>
            </a:r>
          </a:p>
        </p:txBody>
      </p:sp>
      <p:pic>
        <p:nvPicPr>
          <p:cNvPr id="17436" name="Picture 28" descr="banh-tet"/>
          <p:cNvPicPr>
            <a:picLocks noChangeAspect="1" noChangeArrowheads="1"/>
          </p:cNvPicPr>
          <p:nvPr/>
        </p:nvPicPr>
        <p:blipFill>
          <a:blip r:embed="rId2" cstate="print"/>
          <a:srcRect l="16080" b="12801"/>
          <a:stretch>
            <a:fillRect/>
          </a:stretch>
        </p:blipFill>
        <p:spPr bwMode="auto">
          <a:xfrm>
            <a:off x="4114800" y="3657600"/>
            <a:ext cx="2362200" cy="1981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52400" y="2895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Passover (n)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3962400" y="2667000"/>
            <a:ext cx="495300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FF"/>
                </a:solidFill>
              </a:rPr>
              <a:t>Catholic people are going to </a:t>
            </a:r>
            <a:r>
              <a:rPr lang="en-US" sz="2000" b="1" i="1">
                <a:solidFill>
                  <a:srgbClr val="FF0000"/>
                </a:solidFill>
              </a:rPr>
              <a:t>celebrate</a:t>
            </a:r>
            <a:r>
              <a:rPr lang="en-US" sz="2000" b="1">
                <a:solidFill>
                  <a:srgbClr val="0066FF"/>
                </a:solidFill>
              </a:rPr>
              <a:t> </a:t>
            </a:r>
            <a:r>
              <a:rPr lang="en-US" sz="2000">
                <a:solidFill>
                  <a:srgbClr val="0066FF"/>
                </a:solidFill>
              </a:rPr>
              <a:t>Easter Day.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6200" y="4495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slavery (n)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76200" y="4114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Jewish </a:t>
            </a:r>
            <a:r>
              <a:rPr lang="en-US" sz="2400" dirty="0" smtClean="0"/>
              <a:t>(n)</a:t>
            </a:r>
            <a:endParaRPr lang="en-US" sz="2400" dirty="0"/>
          </a:p>
        </p:txBody>
      </p:sp>
      <p:pic>
        <p:nvPicPr>
          <p:cNvPr id="17452" name="Picture 44" descr="Nguoi Do th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048000" cy="2438400"/>
          </a:xfrm>
          <a:prstGeom prst="rect">
            <a:avLst/>
          </a:prstGeom>
          <a:noFill/>
        </p:spPr>
      </p:pic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1752600" y="4495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# freedom (n)</a:t>
            </a: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228600" y="5029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parade (n)</a:t>
            </a:r>
          </a:p>
        </p:txBody>
      </p:sp>
      <p:pic>
        <p:nvPicPr>
          <p:cNvPr id="17457" name="Picture 49" descr="dieu hanh 45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81400"/>
            <a:ext cx="3981450" cy="2590800"/>
          </a:xfrm>
          <a:prstGeom prst="rect">
            <a:avLst/>
          </a:prstGeom>
          <a:noFill/>
        </p:spPr>
      </p:pic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3962400" y="3505200"/>
            <a:ext cx="5029200" cy="1463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CC"/>
                </a:solidFill>
              </a:rPr>
              <a:t>…Tet is a festival</a:t>
            </a:r>
            <a:r>
              <a:rPr lang="en-US" sz="2000" b="1" i="1">
                <a:solidFill>
                  <a:srgbClr val="0033CC"/>
                </a:solidFill>
              </a:rPr>
              <a:t> </a:t>
            </a:r>
            <a:r>
              <a:rPr lang="en-US" sz="2000" b="1" i="1">
                <a:solidFill>
                  <a:srgbClr val="000000"/>
                </a:solidFill>
              </a:rPr>
              <a:t>which</a:t>
            </a:r>
            <a:r>
              <a:rPr lang="en-US" sz="2000" b="1" i="1">
                <a:solidFill>
                  <a:srgbClr val="0033CC"/>
                </a:solidFill>
              </a:rPr>
              <a:t> </a:t>
            </a:r>
            <a:r>
              <a:rPr lang="en-US" sz="2000">
                <a:solidFill>
                  <a:srgbClr val="0033CC"/>
                </a:solidFill>
              </a:rPr>
              <a:t>occurs in late january…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CC"/>
                </a:solidFill>
              </a:rPr>
              <a:t>…Family members </a:t>
            </a:r>
            <a:r>
              <a:rPr lang="en-US" sz="2000" b="1" i="1">
                <a:solidFill>
                  <a:srgbClr val="000000"/>
                </a:solidFill>
              </a:rPr>
              <a:t>who</a:t>
            </a:r>
            <a:r>
              <a:rPr lang="en-US" sz="2000" b="1">
                <a:solidFill>
                  <a:srgbClr val="0033CC"/>
                </a:solidFill>
              </a:rPr>
              <a:t> </a:t>
            </a:r>
            <a:r>
              <a:rPr lang="en-US" sz="2000">
                <a:solidFill>
                  <a:srgbClr val="0033CC"/>
                </a:solidFill>
              </a:rPr>
              <a:t>live apart try to be together at Tet…</a:t>
            </a:r>
          </a:p>
        </p:txBody>
      </p:sp>
      <p:pic>
        <p:nvPicPr>
          <p:cNvPr id="17460" name="Picture 52" descr="pass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438400"/>
            <a:ext cx="2762250" cy="2352675"/>
          </a:xfrm>
          <a:prstGeom prst="rect">
            <a:avLst/>
          </a:prstGeom>
          <a:noFill/>
        </p:spPr>
      </p:pic>
      <p:pic>
        <p:nvPicPr>
          <p:cNvPr id="17461" name="Picture 53" descr="slav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24200"/>
            <a:ext cx="4362450" cy="2409825"/>
          </a:xfrm>
          <a:prstGeom prst="rect">
            <a:avLst/>
          </a:prstGeom>
          <a:noFill/>
        </p:spPr>
      </p:pic>
      <p:sp>
        <p:nvSpPr>
          <p:cNvPr id="17464" name="Rectangle 56"/>
          <p:cNvSpPr>
            <a:spLocks noChangeArrowheads="1"/>
          </p:cNvSpPr>
          <p:nvPr/>
        </p:nvSpPr>
        <p:spPr bwMode="auto">
          <a:xfrm>
            <a:off x="3962400" y="1584325"/>
            <a:ext cx="4953000" cy="1006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000">
                <a:solidFill>
                  <a:srgbClr val="0033CC"/>
                </a:solidFill>
              </a:rPr>
              <a:t>- There are three celebrations.</a:t>
            </a:r>
          </a:p>
          <a:p>
            <a:pPr>
              <a:tabLst>
                <a:tab pos="457200" algn="l"/>
              </a:tabLst>
            </a:pPr>
            <a:r>
              <a:rPr lang="en-US" sz="2000">
                <a:solidFill>
                  <a:srgbClr val="0033CC"/>
                </a:solidFill>
              </a:rPr>
              <a:t>- They are Lunar New Year (Tet), Passover and Easter.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1" grpId="0"/>
      <p:bldP spid="17433" grpId="0"/>
      <p:bldP spid="17435" grpId="0"/>
      <p:bldP spid="17438" grpId="0"/>
      <p:bldP spid="17449" grpId="0" animBg="1"/>
      <p:bldP spid="17450" grpId="0"/>
      <p:bldP spid="17451" grpId="0"/>
      <p:bldP spid="17453" grpId="0"/>
      <p:bldP spid="17456" grpId="0"/>
      <p:bldP spid="17458" grpId="0" animBg="1"/>
      <p:bldP spid="17464" grpId="0" animBg="1"/>
      <p:bldP spid="1746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UNIT 8. CELEBRATIONS.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200" y="457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Black" pitchFamily="34" charset="0"/>
              </a:rPr>
              <a:t>1. GETTING STARTED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52400" y="838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Black" pitchFamily="34" charset="0"/>
              </a:rPr>
              <a:t>2. LISTEN AND READ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57200" y="1363663"/>
            <a:ext cx="350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occur (v)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6200" y="266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sticky rice cake 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57200" y="3048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Passover (n)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09600" y="3886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slavery (n)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57200" y="34512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Jewish </a:t>
            </a:r>
            <a:r>
              <a:rPr lang="en-US" sz="2400" dirty="0" smtClean="0"/>
              <a:t>(n)</a:t>
            </a:r>
            <a:endParaRPr lang="en-US" sz="2400" dirty="0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457200" y="4343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parade (n)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81000" y="1295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FF99"/>
                </a:solidFill>
              </a:rPr>
              <a:t>Checking  vocabulary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4724400" y="3429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sự nô lệ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4724400" y="1828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người Do Thái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4724400" y="3810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Xảy ra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4724400" y="4267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bánh</a:t>
            </a:r>
            <a:r>
              <a:rPr lang="en-US" sz="2400" dirty="0"/>
              <a:t> </a:t>
            </a:r>
            <a:r>
              <a:rPr lang="en-US" sz="2400" dirty="0" err="1" smtClean="0"/>
              <a:t>chưng</a:t>
            </a:r>
            <a:endParaRPr lang="en-US" sz="2400" dirty="0"/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4724400" y="2605088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cuộc diểu hành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4648200" y="4724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/>
              <a:t>Lễ</a:t>
            </a:r>
            <a:r>
              <a:rPr lang="en-US" sz="2400" dirty="0" smtClean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hải</a:t>
            </a:r>
            <a:r>
              <a:rPr lang="en-US" sz="2400" dirty="0"/>
              <a:t> (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do </a:t>
            </a:r>
            <a:r>
              <a:rPr lang="en-US" sz="2000" dirty="0" err="1"/>
              <a:t>thái</a:t>
            </a:r>
            <a:r>
              <a:rPr lang="en-US" sz="2400" dirty="0"/>
              <a:t>)</a:t>
            </a:r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>
            <a:off x="2286000" y="3429000"/>
            <a:ext cx="2362200" cy="152400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2209800" y="2590800"/>
            <a:ext cx="2514600" cy="144780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 flipV="1">
            <a:off x="2133600" y="2895600"/>
            <a:ext cx="2667000" cy="175260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V="1">
            <a:off x="2133600" y="3733800"/>
            <a:ext cx="2590800" cy="45720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>
            <a:off x="2286000" y="2971800"/>
            <a:ext cx="2438400" cy="152400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86" name="Line 54"/>
          <p:cNvSpPr>
            <a:spLocks noChangeShapeType="1"/>
          </p:cNvSpPr>
          <p:nvPr/>
        </p:nvSpPr>
        <p:spPr bwMode="auto">
          <a:xfrm flipV="1">
            <a:off x="2209800" y="2133600"/>
            <a:ext cx="2514600" cy="1600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4" grpId="0" animBg="1"/>
      <p:bldP spid="18475" grpId="0" animBg="1"/>
      <p:bldP spid="18476" grpId="0" animBg="1"/>
      <p:bldP spid="18478" grpId="0" animBg="1"/>
      <p:bldP spid="18481" grpId="0" animBg="1"/>
      <p:bldP spid="184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UNIT 8. CELEBRATIONS.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Black" pitchFamily="34" charset="0"/>
              </a:rPr>
              <a:t>2. LISTEN AND READ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6200" y="457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Black" pitchFamily="34" charset="0"/>
              </a:rPr>
              <a:t>1. GETTING STARTED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28600" y="15843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Vocabulary: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6200" y="29718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occur (v)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6200" y="3276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= happen (v)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76200" y="359251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sticky rice cake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76200" y="3962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Passover (n)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6200" y="45720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slavery (n)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6200" y="42672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Jewish </a:t>
            </a:r>
            <a:r>
              <a:rPr lang="en-US" sz="2000" dirty="0" smtClean="0"/>
              <a:t>(n)</a:t>
            </a:r>
            <a:endParaRPr lang="en-US" sz="2000" dirty="0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0" y="49371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# freedom (n)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6200" y="5573713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parade (n)</a:t>
            </a:r>
          </a:p>
        </p:txBody>
      </p:sp>
      <p:graphicFrame>
        <p:nvGraphicFramePr>
          <p:cNvPr id="19588" name="Group 132"/>
          <p:cNvGraphicFramePr>
            <a:graphicFrameLocks noGrp="1"/>
          </p:cNvGraphicFramePr>
          <p:nvPr>
            <p:ph/>
          </p:nvPr>
        </p:nvGraphicFramePr>
        <p:xfrm>
          <a:off x="2590800" y="2971800"/>
          <a:ext cx="5337175" cy="2711133"/>
        </p:xfrm>
        <a:graphic>
          <a:graphicData uri="http://schemas.openxmlformats.org/drawingml/2006/table">
            <a:tbl>
              <a:tblPr/>
              <a:tblGrid>
                <a:gridCol w="922338"/>
                <a:gridCol w="1108075"/>
                <a:gridCol w="1322387"/>
                <a:gridCol w="1135063"/>
                <a:gridCol w="849312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Celebration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When?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Activities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Food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9589" name="Line 133"/>
          <p:cNvSpPr>
            <a:spLocks noChangeShapeType="1"/>
          </p:cNvSpPr>
          <p:nvPr/>
        </p:nvSpPr>
        <p:spPr bwMode="auto">
          <a:xfrm flipH="1">
            <a:off x="2057400" y="18288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90" name="Text Box 134"/>
          <p:cNvSpPr txBox="1">
            <a:spLocks noChangeArrowheads="1"/>
          </p:cNvSpPr>
          <p:nvPr/>
        </p:nvSpPr>
        <p:spPr bwMode="auto">
          <a:xfrm>
            <a:off x="2590800" y="2133600"/>
            <a:ext cx="533400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3399"/>
                </a:solidFill>
              </a:rPr>
              <a:t>* Now, listen to the tape again and then  complete the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UNIT 8. CELEBRATIONS.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" y="457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Black" pitchFamily="34" charset="0"/>
              </a:rPr>
              <a:t>1. GETTING STARTED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 Black" pitchFamily="34" charset="0"/>
              </a:rPr>
              <a:t>2. LISTEN AND READ</a:t>
            </a:r>
          </a:p>
        </p:txBody>
      </p:sp>
      <p:graphicFrame>
        <p:nvGraphicFramePr>
          <p:cNvPr id="21730" name="Group 226"/>
          <p:cNvGraphicFramePr>
            <a:graphicFrameLocks noGrp="1"/>
          </p:cNvGraphicFramePr>
          <p:nvPr>
            <p:ph/>
          </p:nvPr>
        </p:nvGraphicFramePr>
        <p:xfrm>
          <a:off x="2133600" y="1371600"/>
          <a:ext cx="6781800" cy="4460241"/>
        </p:xfrm>
        <a:graphic>
          <a:graphicData uri="http://schemas.openxmlformats.org/drawingml/2006/table">
            <a:tbl>
              <a:tblPr/>
              <a:tblGrid>
                <a:gridCol w="1066800"/>
                <a:gridCol w="1447800"/>
                <a:gridCol w="1981200"/>
                <a:gridCol w="1219200"/>
                <a:gridCol w="1066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Celebration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When?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35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1683" name="Text Box 179"/>
          <p:cNvSpPr txBox="1">
            <a:spLocks noChangeArrowheads="1"/>
          </p:cNvSpPr>
          <p:nvPr/>
        </p:nvSpPr>
        <p:spPr bwMode="auto">
          <a:xfrm>
            <a:off x="37338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684" name="Text Box 180"/>
          <p:cNvSpPr txBox="1">
            <a:spLocks noChangeArrowheads="1"/>
          </p:cNvSpPr>
          <p:nvPr/>
        </p:nvSpPr>
        <p:spPr bwMode="auto">
          <a:xfrm>
            <a:off x="38100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685" name="Text Box 181"/>
          <p:cNvSpPr txBox="1">
            <a:spLocks noChangeArrowheads="1"/>
          </p:cNvSpPr>
          <p:nvPr/>
        </p:nvSpPr>
        <p:spPr bwMode="auto">
          <a:xfrm>
            <a:off x="3657600" y="2590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686" name="Text Box 182"/>
          <p:cNvSpPr txBox="1">
            <a:spLocks noChangeArrowheads="1"/>
          </p:cNvSpPr>
          <p:nvPr/>
        </p:nvSpPr>
        <p:spPr bwMode="auto">
          <a:xfrm>
            <a:off x="3352800" y="2038350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in late January or early February</a:t>
            </a:r>
          </a:p>
        </p:txBody>
      </p:sp>
      <p:sp>
        <p:nvSpPr>
          <p:cNvPr id="21689" name="Text Box 185"/>
          <p:cNvSpPr txBox="1">
            <a:spLocks noChangeArrowheads="1"/>
          </p:cNvSpPr>
          <p:nvPr/>
        </p:nvSpPr>
        <p:spPr bwMode="auto">
          <a:xfrm>
            <a:off x="2362200" y="223837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Tet</a:t>
            </a:r>
          </a:p>
        </p:txBody>
      </p:sp>
      <p:sp>
        <p:nvSpPr>
          <p:cNvPr id="21692" name="Text Box 188"/>
          <p:cNvSpPr txBox="1">
            <a:spLocks noChangeArrowheads="1"/>
          </p:cNvSpPr>
          <p:nvPr/>
        </p:nvSpPr>
        <p:spPr bwMode="auto">
          <a:xfrm>
            <a:off x="4876800" y="2003425"/>
            <a:ext cx="1828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cleaning and decorating home and enjoying special food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21697" name="Rectangle 193"/>
          <p:cNvSpPr>
            <a:spLocks noChangeArrowheads="1"/>
          </p:cNvSpPr>
          <p:nvPr/>
        </p:nvSpPr>
        <p:spPr bwMode="auto">
          <a:xfrm>
            <a:off x="6781800" y="21621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sticky rice cakes</a:t>
            </a: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698" name="Rectangle 194"/>
          <p:cNvSpPr>
            <a:spLocks noChangeArrowheads="1"/>
          </p:cNvSpPr>
          <p:nvPr/>
        </p:nvSpPr>
        <p:spPr bwMode="auto">
          <a:xfrm>
            <a:off x="7924800" y="2238375"/>
            <a:ext cx="725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>
                <a:solidFill>
                  <a:srgbClr val="0000FF"/>
                </a:solidFill>
                <a:latin typeface="Arial" charset="0"/>
              </a:rPr>
              <a:t>Viet Nam</a:t>
            </a:r>
          </a:p>
        </p:txBody>
      </p:sp>
      <p:sp>
        <p:nvSpPr>
          <p:cNvPr id="21699" name="Rectangle 195"/>
          <p:cNvSpPr>
            <a:spLocks noChangeArrowheads="1"/>
          </p:cNvSpPr>
          <p:nvPr/>
        </p:nvSpPr>
        <p:spPr bwMode="auto">
          <a:xfrm>
            <a:off x="5181600" y="37734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eating </a:t>
            </a:r>
          </a:p>
        </p:txBody>
      </p:sp>
      <p:sp>
        <p:nvSpPr>
          <p:cNvPr id="21700" name="Rectangle 196"/>
          <p:cNvSpPr>
            <a:spLocks noChangeArrowheads="1"/>
          </p:cNvSpPr>
          <p:nvPr/>
        </p:nvSpPr>
        <p:spPr bwMode="auto">
          <a:xfrm>
            <a:off x="6705600" y="3392488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special meal called the Seder</a:t>
            </a:r>
          </a:p>
        </p:txBody>
      </p:sp>
      <p:sp>
        <p:nvSpPr>
          <p:cNvPr id="21701" name="Rectangle 197"/>
          <p:cNvSpPr>
            <a:spLocks noChangeArrowheads="1"/>
          </p:cNvSpPr>
          <p:nvPr/>
        </p:nvSpPr>
        <p:spPr bwMode="auto">
          <a:xfrm>
            <a:off x="7916863" y="3773488"/>
            <a:ext cx="80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0000FF"/>
                </a:solidFill>
                <a:latin typeface="Arial" charset="0"/>
              </a:rPr>
              <a:t>Israel</a:t>
            </a:r>
          </a:p>
        </p:txBody>
      </p:sp>
      <p:sp>
        <p:nvSpPr>
          <p:cNvPr id="21702" name="Rectangle 198"/>
          <p:cNvSpPr>
            <a:spLocks noChangeArrowheads="1"/>
          </p:cNvSpPr>
          <p:nvPr/>
        </p:nvSpPr>
        <p:spPr bwMode="auto">
          <a:xfrm>
            <a:off x="3352800" y="3494088"/>
            <a:ext cx="1447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late March or early April</a:t>
            </a:r>
          </a:p>
        </p:txBody>
      </p:sp>
      <p:sp>
        <p:nvSpPr>
          <p:cNvPr id="21703" name="Rectangle 199"/>
          <p:cNvSpPr>
            <a:spLocks noChangeArrowheads="1"/>
          </p:cNvSpPr>
          <p:nvPr/>
        </p:nvSpPr>
        <p:spPr bwMode="auto">
          <a:xfrm>
            <a:off x="2133600" y="36972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Passover</a:t>
            </a:r>
          </a:p>
        </p:txBody>
      </p:sp>
      <p:sp>
        <p:nvSpPr>
          <p:cNvPr id="21706" name="Rectangle 202"/>
          <p:cNvSpPr>
            <a:spLocks noChangeArrowheads="1"/>
          </p:cNvSpPr>
          <p:nvPr/>
        </p:nvSpPr>
        <p:spPr bwMode="auto">
          <a:xfrm>
            <a:off x="3276600" y="4535488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around the same time as Passover</a:t>
            </a:r>
          </a:p>
        </p:txBody>
      </p:sp>
      <p:sp>
        <p:nvSpPr>
          <p:cNvPr id="21707" name="Rectangle 203"/>
          <p:cNvSpPr>
            <a:spLocks noChangeArrowheads="1"/>
          </p:cNvSpPr>
          <p:nvPr/>
        </p:nvSpPr>
        <p:spPr bwMode="auto">
          <a:xfrm>
            <a:off x="4648200" y="46101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people crowd the streets to watch colorful parades</a:t>
            </a:r>
          </a:p>
        </p:txBody>
      </p:sp>
      <p:sp>
        <p:nvSpPr>
          <p:cNvPr id="21708" name="Rectangle 204"/>
          <p:cNvSpPr>
            <a:spLocks noChangeArrowheads="1"/>
          </p:cNvSpPr>
          <p:nvPr/>
        </p:nvSpPr>
        <p:spPr bwMode="auto">
          <a:xfrm>
            <a:off x="6705600" y="4611688"/>
            <a:ext cx="1219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chocolate or sugar eggs</a:t>
            </a:r>
          </a:p>
        </p:txBody>
      </p:sp>
      <p:sp>
        <p:nvSpPr>
          <p:cNvPr id="21709" name="Rectangle 205"/>
          <p:cNvSpPr>
            <a:spLocks noChangeArrowheads="1"/>
          </p:cNvSpPr>
          <p:nvPr/>
        </p:nvSpPr>
        <p:spPr bwMode="auto">
          <a:xfrm>
            <a:off x="7848600" y="4808538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In many counties</a:t>
            </a:r>
          </a:p>
        </p:txBody>
      </p:sp>
      <p:sp>
        <p:nvSpPr>
          <p:cNvPr id="21710" name="Rectangle 206"/>
          <p:cNvSpPr>
            <a:spLocks noChangeArrowheads="1"/>
          </p:cNvSpPr>
          <p:nvPr/>
        </p:nvSpPr>
        <p:spPr bwMode="auto">
          <a:xfrm>
            <a:off x="2286000" y="49164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Easter</a:t>
            </a:r>
          </a:p>
        </p:txBody>
      </p:sp>
      <p:sp>
        <p:nvSpPr>
          <p:cNvPr id="21731" name="Text Box 227"/>
          <p:cNvSpPr txBox="1">
            <a:spLocks noChangeArrowheads="1"/>
          </p:cNvSpPr>
          <p:nvPr/>
        </p:nvSpPr>
        <p:spPr bwMode="auto">
          <a:xfrm>
            <a:off x="2209800" y="5867400"/>
            <a:ext cx="4038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When does Tet occur?</a:t>
            </a:r>
          </a:p>
        </p:txBody>
      </p:sp>
      <p:sp>
        <p:nvSpPr>
          <p:cNvPr id="21732" name="Text Box 228"/>
          <p:cNvSpPr txBox="1">
            <a:spLocks noChangeArrowheads="1"/>
          </p:cNvSpPr>
          <p:nvPr/>
        </p:nvSpPr>
        <p:spPr bwMode="auto">
          <a:xfrm>
            <a:off x="2438400" y="609600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What activities do people often do before and on Tet ?</a:t>
            </a:r>
          </a:p>
        </p:txBody>
      </p:sp>
      <p:sp>
        <p:nvSpPr>
          <p:cNvPr id="21733" name="Text Box 229"/>
          <p:cNvSpPr txBox="1">
            <a:spLocks noChangeArrowheads="1"/>
          </p:cNvSpPr>
          <p:nvPr/>
        </p:nvSpPr>
        <p:spPr bwMode="auto">
          <a:xfrm>
            <a:off x="2286000" y="6324600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Which special food do people enjoy on Tet ?</a:t>
            </a:r>
          </a:p>
        </p:txBody>
      </p:sp>
      <p:sp>
        <p:nvSpPr>
          <p:cNvPr id="21734" name="Text Box 230"/>
          <p:cNvSpPr txBox="1">
            <a:spLocks noChangeArrowheads="1"/>
          </p:cNvSpPr>
          <p:nvPr/>
        </p:nvSpPr>
        <p:spPr bwMode="auto">
          <a:xfrm>
            <a:off x="2514600" y="594360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 which country does Tet occur occording to the text?</a:t>
            </a:r>
          </a:p>
        </p:txBody>
      </p:sp>
      <p:sp>
        <p:nvSpPr>
          <p:cNvPr id="21736" name="Text Box 232"/>
          <p:cNvSpPr txBox="1">
            <a:spLocks noChangeArrowheads="1"/>
          </p:cNvSpPr>
          <p:nvPr/>
        </p:nvSpPr>
        <p:spPr bwMode="auto">
          <a:xfrm>
            <a:off x="4267200" y="8382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/>
              <a:t>* Now, complete the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1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1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86" grpId="0"/>
      <p:bldP spid="21692" grpId="0"/>
      <p:bldP spid="21697" grpId="0"/>
      <p:bldP spid="21698" grpId="0"/>
      <p:bldP spid="21699" grpId="0"/>
      <p:bldP spid="21700" grpId="0"/>
      <p:bldP spid="21701" grpId="0"/>
      <p:bldP spid="21702" grpId="0"/>
      <p:bldP spid="21703" grpId="0"/>
      <p:bldP spid="21703" grpId="1"/>
      <p:bldP spid="21706" grpId="0"/>
      <p:bldP spid="21707" grpId="0"/>
      <p:bldP spid="21708" grpId="0"/>
      <p:bldP spid="21709" grpId="0"/>
      <p:bldP spid="21710" grpId="0"/>
      <p:bldP spid="21710" grpId="1"/>
      <p:bldP spid="21731" grpId="0"/>
      <p:bldP spid="21731" grpId="1"/>
      <p:bldP spid="21732" grpId="0"/>
      <p:bldP spid="21732" grpId="1"/>
      <p:bldP spid="21733" grpId="0"/>
      <p:bldP spid="21733" grpId="1"/>
      <p:bldP spid="21734" grpId="0"/>
      <p:bldP spid="217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37" name="Group 85"/>
          <p:cNvGraphicFramePr>
            <a:graphicFrameLocks noGrp="1"/>
          </p:cNvGraphicFramePr>
          <p:nvPr/>
        </p:nvGraphicFramePr>
        <p:xfrm>
          <a:off x="1981200" y="1011238"/>
          <a:ext cx="7086600" cy="3174048"/>
        </p:xfrm>
        <a:graphic>
          <a:graphicData uri="http://schemas.openxmlformats.org/drawingml/2006/table">
            <a:tbl>
              <a:tblPr/>
              <a:tblGrid>
                <a:gridCol w="1393825"/>
                <a:gridCol w="1577975"/>
                <a:gridCol w="1851025"/>
                <a:gridCol w="1219200"/>
                <a:gridCol w="10445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Celebration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When?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3341688" y="1370013"/>
            <a:ext cx="1752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in late January or early February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2438400" y="1676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Tet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4953000" y="1328738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cleaning and decorating home and enjoying special food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6858000" y="16002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sticky rice cakes</a:t>
            </a: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8178800" y="1492250"/>
            <a:ext cx="725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>
                <a:solidFill>
                  <a:srgbClr val="0000FF"/>
                </a:solidFill>
                <a:latin typeface="Arial" charset="0"/>
              </a:rPr>
              <a:t>Viet Nam</a:t>
            </a: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5334000" y="268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eating 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6781800" y="2416175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special meal called the Seder</a:t>
            </a: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8172450" y="26670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Israel</a:t>
            </a: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3429000" y="25146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late March or early April</a:t>
            </a: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2133600" y="2590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Passover</a:t>
            </a:r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3429000" y="32766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around the same time as Passover</a:t>
            </a: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4953000" y="32766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people crowd the streets to watch colorful parades</a:t>
            </a:r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6858000" y="3287713"/>
            <a:ext cx="1219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chocolate or sugar eggs</a:t>
            </a: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8077200" y="3395663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In many counties</a:t>
            </a:r>
          </a:p>
        </p:txBody>
      </p:sp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2286000" y="354806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Easter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3733800" y="76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 Black" pitchFamily="34" charset="0"/>
              </a:rPr>
              <a:t>UNIT 8. CELEBRATIONS.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76200" y="2286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Black" pitchFamily="34" charset="0"/>
              </a:rPr>
              <a:t>1. GETTING STARTED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152400" y="6096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Black" pitchFamily="34" charset="0"/>
              </a:rPr>
              <a:t>2. LISTEN AND READ</a:t>
            </a:r>
          </a:p>
        </p:txBody>
      </p:sp>
      <p:sp>
        <p:nvSpPr>
          <p:cNvPr id="23640" name="Text Box 88"/>
          <p:cNvSpPr txBox="1">
            <a:spLocks noChangeArrowheads="1"/>
          </p:cNvSpPr>
          <p:nvPr/>
        </p:nvSpPr>
        <p:spPr bwMode="auto">
          <a:xfrm>
            <a:off x="1905000" y="4556125"/>
            <a:ext cx="63246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F00FF"/>
                </a:solidFill>
              </a:rPr>
              <a:t>*Now say these statements are true ( T ) or false ( F )</a:t>
            </a:r>
          </a:p>
        </p:txBody>
      </p:sp>
      <p:sp>
        <p:nvSpPr>
          <p:cNvPr id="23641" name="Rectangle 89"/>
          <p:cNvSpPr>
            <a:spLocks noChangeArrowheads="1"/>
          </p:cNvSpPr>
          <p:nvPr/>
        </p:nvSpPr>
        <p:spPr bwMode="auto">
          <a:xfrm>
            <a:off x="1066800" y="5241925"/>
            <a:ext cx="8077200" cy="131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Tet</a:t>
            </a:r>
            <a:r>
              <a:rPr lang="en-US" sz="2000" dirty="0">
                <a:solidFill>
                  <a:srgbClr val="000000"/>
                </a:solidFill>
              </a:rPr>
              <a:t> is festival which occurs in late January or early February.(      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2. Passover is celebrated in Israel and by all Jewish people.      (      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3. On Passover, People celebrate freedom from slavery.           (      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4. Easter happens at around the same time as Lunar New Year.(      )</a:t>
            </a:r>
          </a:p>
        </p:txBody>
      </p:sp>
      <p:sp>
        <p:nvSpPr>
          <p:cNvPr id="23642" name="Line 90"/>
          <p:cNvSpPr>
            <a:spLocks noChangeShapeType="1"/>
          </p:cNvSpPr>
          <p:nvPr/>
        </p:nvSpPr>
        <p:spPr bwMode="auto">
          <a:xfrm>
            <a:off x="0" y="5257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45" name="Text Box 93"/>
          <p:cNvSpPr txBox="1">
            <a:spLocks noChangeArrowheads="1"/>
          </p:cNvSpPr>
          <p:nvPr/>
        </p:nvSpPr>
        <p:spPr bwMode="auto">
          <a:xfrm>
            <a:off x="8458200" y="52720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646" name="Text Box 94"/>
          <p:cNvSpPr txBox="1">
            <a:spLocks noChangeArrowheads="1"/>
          </p:cNvSpPr>
          <p:nvPr/>
        </p:nvSpPr>
        <p:spPr bwMode="auto">
          <a:xfrm>
            <a:off x="8458200" y="55848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647" name="Text Box 95"/>
          <p:cNvSpPr txBox="1">
            <a:spLocks noChangeArrowheads="1"/>
          </p:cNvSpPr>
          <p:nvPr/>
        </p:nvSpPr>
        <p:spPr bwMode="auto">
          <a:xfrm>
            <a:off x="8458200" y="5881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648" name="Text Box 96"/>
          <p:cNvSpPr txBox="1">
            <a:spLocks noChangeArrowheads="1"/>
          </p:cNvSpPr>
          <p:nvPr/>
        </p:nvSpPr>
        <p:spPr bwMode="auto">
          <a:xfrm>
            <a:off x="8491538" y="6172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40" grpId="0" animBg="1"/>
      <p:bldP spid="23641" grpId="0" animBg="1"/>
      <p:bldP spid="23645" grpId="0"/>
      <p:bldP spid="23646" grpId="0"/>
      <p:bldP spid="23647" grpId="0"/>
      <p:bldP spid="236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</a:p>
          <a:p>
            <a:pPr>
              <a:tabLst>
                <a:tab pos="457200" algn="l"/>
              </a:tabLst>
            </a:pPr>
            <a:endParaRPr lang="en-US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Learn all the new words by heart.</a:t>
            </a:r>
          </a:p>
          <a:p>
            <a:pPr>
              <a:tabLst>
                <a:tab pos="457200" algn="l"/>
              </a:tabLs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Study the table, and read the text at home.</a:t>
            </a:r>
          </a:p>
          <a:p>
            <a:pPr>
              <a:tabLst>
                <a:tab pos="457200" algn="l"/>
              </a:tabLs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Prepare: Speak &amp; Listen.</a:t>
            </a:r>
          </a:p>
          <a:p>
            <a:pPr>
              <a:tabLst>
                <a:tab pos="457200" algn="l"/>
              </a:tabLs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Learn more celebrations .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884</TotalTime>
  <Words>664</Words>
  <Application>Microsoft Office PowerPoint</Application>
  <PresentationFormat>On-screen Show (4:3)</PresentationFormat>
  <Paragraphs>148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Compass</vt:lpstr>
      <vt:lpstr>CorelPhotoPaint.Image.11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H&amp;H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H&amp;H</dc:creator>
  <cp:lastModifiedBy>Admin</cp:lastModifiedBy>
  <cp:revision>95</cp:revision>
  <dcterms:created xsi:type="dcterms:W3CDTF">2010-02-11T02:18:15Z</dcterms:created>
  <dcterms:modified xsi:type="dcterms:W3CDTF">2018-01-23T08:25:17Z</dcterms:modified>
</cp:coreProperties>
</file>